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Raleway"/>
      <p:regular r:id="rId11"/>
      <p:bold r:id="rId12"/>
      <p:italic r:id="rId13"/>
      <p:boldItalic r:id="rId14"/>
    </p:embeddedFont>
    <p:embeddedFont>
      <p:font typeface="Comfortaa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omfortaa-regular.fntdata"/><Relationship Id="rId14" Type="http://schemas.openxmlformats.org/officeDocument/2006/relationships/font" Target="fonts/Raleway-boldItalic.fntdata"/><Relationship Id="rId16" Type="http://schemas.openxmlformats.org/officeDocument/2006/relationships/font" Target="fonts/Comforta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864037" y="2110859"/>
            <a:ext cx="7415927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300"/>
              <a:buFont typeface="Comfortaa"/>
              <a:buNone/>
            </a:pPr>
            <a:r>
              <a:rPr b="1" i="0" lang="en-US" sz="43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Instrucciones de carga y almacenamiento en AArch64 (ARM64)</a:t>
            </a:r>
            <a:endParaRPr b="0" i="0" sz="430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864037" y="4538543"/>
            <a:ext cx="74159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La arquitectura AArch64, fundamental en ARMv8, ARMv8-R AArch64 y ARMv9-A, define un conjunto de instrucciones de 64 bits. Es crucial en móviles, servidores y sistemas embebidos modernos, impulsando la computación de alto rendimiento.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/>
          <p:nvPr/>
        </p:nvSpPr>
        <p:spPr>
          <a:xfrm>
            <a:off x="742950" y="585311"/>
            <a:ext cx="765810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700"/>
              <a:buFont typeface="Comfortaa"/>
              <a:buNone/>
            </a:pPr>
            <a:r>
              <a:rPr b="1" i="0" lang="en-US" sz="37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Arquitectura y registros relevantes</a:t>
            </a:r>
            <a:endParaRPr b="0" i="0" sz="3700" u="none" cap="none" strike="noStrike"/>
          </a:p>
        </p:txBody>
      </p:sp>
      <p:sp>
        <p:nvSpPr>
          <p:cNvPr id="50" name="Google Shape;50;p10"/>
          <p:cNvSpPr/>
          <p:nvPr/>
        </p:nvSpPr>
        <p:spPr>
          <a:xfrm>
            <a:off x="742950" y="2188964"/>
            <a:ext cx="7658100" cy="70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5500"/>
              <a:buFont typeface="Comfortaa"/>
              <a:buNone/>
            </a:pPr>
            <a:r>
              <a:rPr b="1" i="0" lang="en-US" sz="55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31</a:t>
            </a:r>
            <a:endParaRPr b="0" i="0" sz="5500" u="none" cap="none" strike="noStrike"/>
          </a:p>
        </p:txBody>
      </p:sp>
      <p:sp>
        <p:nvSpPr>
          <p:cNvPr id="51" name="Google Shape;51;p10"/>
          <p:cNvSpPr/>
          <p:nvPr/>
        </p:nvSpPr>
        <p:spPr>
          <a:xfrm>
            <a:off x="2666643" y="3154799"/>
            <a:ext cx="381059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50"/>
              <a:buFont typeface="Comfortaa"/>
              <a:buNone/>
            </a:pPr>
            <a:r>
              <a:rPr b="1" i="0" lang="en-US" sz="18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Registros de propósito general</a:t>
            </a:r>
            <a:endParaRPr b="0" i="0" sz="1850" u="none" cap="none" strike="noStrike"/>
          </a:p>
        </p:txBody>
      </p:sp>
      <p:sp>
        <p:nvSpPr>
          <p:cNvPr id="52" name="Google Shape;52;p10"/>
          <p:cNvSpPr/>
          <p:nvPr/>
        </p:nvSpPr>
        <p:spPr>
          <a:xfrm>
            <a:off x="742950" y="3576876"/>
            <a:ext cx="7658100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None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Cada uno con 64 bits para datos.</a:t>
            </a:r>
            <a:endParaRPr b="0" i="0" sz="1650" u="none" cap="none" strike="noStrike"/>
          </a:p>
        </p:txBody>
      </p:sp>
      <p:sp>
        <p:nvSpPr>
          <p:cNvPr id="53" name="Google Shape;53;p10"/>
          <p:cNvSpPr/>
          <p:nvPr/>
        </p:nvSpPr>
        <p:spPr>
          <a:xfrm>
            <a:off x="742950" y="4659392"/>
            <a:ext cx="7658100" cy="70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5500"/>
              <a:buFont typeface="Comfortaa"/>
              <a:buNone/>
            </a:pPr>
            <a:r>
              <a:rPr b="1" i="0" lang="en-US" sz="55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0" i="0" sz="5500" u="none" cap="none" strike="noStrike"/>
          </a:p>
        </p:txBody>
      </p:sp>
      <p:sp>
        <p:nvSpPr>
          <p:cNvPr id="54" name="Google Shape;54;p10"/>
          <p:cNvSpPr/>
          <p:nvPr/>
        </p:nvSpPr>
        <p:spPr>
          <a:xfrm>
            <a:off x="3259455" y="5625227"/>
            <a:ext cx="262509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50"/>
              <a:buFont typeface="Comfortaa"/>
              <a:buNone/>
            </a:pPr>
            <a:r>
              <a:rPr b="1" i="0" lang="en-US" sz="18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Registro SP dedicado</a:t>
            </a:r>
            <a:endParaRPr b="0" i="0" sz="1850" u="none" cap="none" strike="noStrike"/>
          </a:p>
        </p:txBody>
      </p:sp>
      <p:sp>
        <p:nvSpPr>
          <p:cNvPr id="55" name="Google Shape;55;p10"/>
          <p:cNvSpPr/>
          <p:nvPr/>
        </p:nvSpPr>
        <p:spPr>
          <a:xfrm>
            <a:off x="742950" y="6047303"/>
            <a:ext cx="7658100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None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Puntero de pila o registro cero.</a:t>
            </a:r>
            <a:endParaRPr b="0" i="0" sz="1650" u="none" cap="none" strike="noStrike"/>
          </a:p>
        </p:txBody>
      </p:sp>
      <p:sp>
        <p:nvSpPr>
          <p:cNvPr id="56" name="Google Shape;56;p10"/>
          <p:cNvSpPr/>
          <p:nvPr/>
        </p:nvSpPr>
        <p:spPr>
          <a:xfrm>
            <a:off x="742950" y="6625590"/>
            <a:ext cx="7658100" cy="10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None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AArch64 cuenta con 31 registros de 64 bits y un registro especial para pila. La memoria se gestiona con virtualización y protección. Incluye extensiones como Neon para SIMD y SVE para vectorización avanzada.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/>
          <p:nvPr/>
        </p:nvSpPr>
        <p:spPr>
          <a:xfrm>
            <a:off x="759619" y="941546"/>
            <a:ext cx="7624762" cy="120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750"/>
              <a:buFont typeface="Comfortaa"/>
              <a:buNone/>
            </a:pPr>
            <a:r>
              <a:rPr b="1" i="0" lang="en-US" sz="37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Especificaciones de las instrucciones L/S (load/store)</a:t>
            </a:r>
            <a:endParaRPr b="0" i="0" sz="3750" u="none" cap="none" strike="noStrike"/>
          </a:p>
        </p:txBody>
      </p:sp>
      <p:sp>
        <p:nvSpPr>
          <p:cNvPr id="64" name="Google Shape;64;p11"/>
          <p:cNvSpPr/>
          <p:nvPr/>
        </p:nvSpPr>
        <p:spPr>
          <a:xfrm>
            <a:off x="759619" y="2472690"/>
            <a:ext cx="488394" cy="488394"/>
          </a:xfrm>
          <a:prstGeom prst="roundRect">
            <a:avLst>
              <a:gd fmla="val 6666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155" y="2536031"/>
            <a:ext cx="289322" cy="3617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1465064" y="2547223"/>
            <a:ext cx="2411730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50"/>
              <a:buFont typeface="Comfortaa"/>
              <a:buNone/>
            </a:pPr>
            <a:r>
              <a:rPr b="1" i="0" lang="en-US" sz="18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LDR/STR</a:t>
            </a:r>
            <a:endParaRPr b="0" i="0" sz="1850" u="none" cap="none" strike="noStrike"/>
          </a:p>
        </p:txBody>
      </p:sp>
      <p:sp>
        <p:nvSpPr>
          <p:cNvPr id="67" name="Google Shape;67;p11"/>
          <p:cNvSpPr/>
          <p:nvPr/>
        </p:nvSpPr>
        <p:spPr>
          <a:xfrm>
            <a:off x="1465064" y="2978825"/>
            <a:ext cx="2971324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00"/>
              <a:buFont typeface="Raleway"/>
              <a:buNone/>
            </a:pPr>
            <a:r>
              <a:rPr b="0" i="0" lang="en-US" sz="17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Transfieren datos entre memoria y registros. Soportan acceso directo y con desplazamiento.</a:t>
            </a:r>
            <a:endParaRPr b="0" i="0" sz="1700" u="none" cap="none" strike="noStrike"/>
          </a:p>
        </p:txBody>
      </p:sp>
      <p:sp>
        <p:nvSpPr>
          <p:cNvPr id="68" name="Google Shape;68;p11"/>
          <p:cNvSpPr/>
          <p:nvPr/>
        </p:nvSpPr>
        <p:spPr>
          <a:xfrm>
            <a:off x="4707612" y="2472690"/>
            <a:ext cx="488394" cy="488394"/>
          </a:xfrm>
          <a:prstGeom prst="roundRect">
            <a:avLst>
              <a:gd fmla="val 6666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7148" y="2536031"/>
            <a:ext cx="289322" cy="36171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5413057" y="2547223"/>
            <a:ext cx="2411730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50"/>
              <a:buFont typeface="Comfortaa"/>
              <a:buNone/>
            </a:pPr>
            <a:r>
              <a:rPr b="1" i="0" lang="en-US" sz="18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LDUR/STUR</a:t>
            </a:r>
            <a:endParaRPr b="0" i="0" sz="1850" u="none" cap="none" strike="noStrike"/>
          </a:p>
        </p:txBody>
      </p:sp>
      <p:sp>
        <p:nvSpPr>
          <p:cNvPr id="71" name="Google Shape;71;p11"/>
          <p:cNvSpPr/>
          <p:nvPr/>
        </p:nvSpPr>
        <p:spPr>
          <a:xfrm>
            <a:off x="5413057" y="2978825"/>
            <a:ext cx="2971324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00"/>
              <a:buFont typeface="Raleway"/>
              <a:buNone/>
            </a:pPr>
            <a:r>
              <a:rPr b="0" i="0" lang="en-US" sz="17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Variantes no indexadas para carga y almacenamiento. Son esenciales para accesos específicos.</a:t>
            </a:r>
            <a:endParaRPr b="0" i="0" sz="1700" u="none" cap="none" strike="noStrike"/>
          </a:p>
        </p:txBody>
      </p:sp>
      <p:sp>
        <p:nvSpPr>
          <p:cNvPr id="72" name="Google Shape;72;p11"/>
          <p:cNvSpPr/>
          <p:nvPr/>
        </p:nvSpPr>
        <p:spPr>
          <a:xfrm>
            <a:off x="759619" y="4801672"/>
            <a:ext cx="488394" cy="488394"/>
          </a:xfrm>
          <a:prstGeom prst="roundRect">
            <a:avLst>
              <a:gd fmla="val 6666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155" y="4865013"/>
            <a:ext cx="289322" cy="36171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/>
          <p:nvPr/>
        </p:nvSpPr>
        <p:spPr>
          <a:xfrm>
            <a:off x="1465064" y="4876205"/>
            <a:ext cx="2721173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50"/>
              <a:buFont typeface="Comfortaa"/>
              <a:buNone/>
            </a:pPr>
            <a:r>
              <a:rPr b="1" i="0" lang="en-US" sz="18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Exclusivas y atómicas</a:t>
            </a:r>
            <a:endParaRPr b="0" i="0" sz="1850" u="none" cap="none" strike="noStrike"/>
          </a:p>
        </p:txBody>
      </p:sp>
      <p:sp>
        <p:nvSpPr>
          <p:cNvPr id="75" name="Google Shape;75;p11"/>
          <p:cNvSpPr/>
          <p:nvPr/>
        </p:nvSpPr>
        <p:spPr>
          <a:xfrm>
            <a:off x="1465064" y="5307806"/>
            <a:ext cx="6919317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00"/>
              <a:buFont typeface="Raleway"/>
              <a:buNone/>
            </a:pPr>
            <a:r>
              <a:rPr b="0" i="0" lang="en-US" sz="17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LDXP/STXP y LDP/STP facilitan operaciones atómicas y transferencias de pares de registros.</a:t>
            </a:r>
            <a:endParaRPr b="0" i="0" sz="1700" u="none" cap="none" strike="noStrike"/>
          </a:p>
        </p:txBody>
      </p:sp>
      <p:sp>
        <p:nvSpPr>
          <p:cNvPr id="76" name="Google Shape;76;p11"/>
          <p:cNvSpPr/>
          <p:nvPr/>
        </p:nvSpPr>
        <p:spPr>
          <a:xfrm>
            <a:off x="759619" y="6246376"/>
            <a:ext cx="7624762" cy="1041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00"/>
              <a:buFont typeface="Raleway"/>
              <a:buNone/>
            </a:pPr>
            <a:r>
              <a:rPr b="0" i="0" lang="en-US" sz="17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Las instrucciones LDR y STR son clave para mover datos. Soportan varios tamaños y tienen variantes especializadas. Las instrucciones atómicas aseguran la integridad en entornos concurrentes.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864037" y="1930956"/>
            <a:ext cx="1173003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300"/>
              <a:buFont typeface="Comfortaa"/>
              <a:buNone/>
            </a:pPr>
            <a:r>
              <a:rPr b="1" i="0" lang="en-US" sz="43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Alineación y reglas de acceso a memoria</a:t>
            </a:r>
            <a:endParaRPr b="0" i="0" sz="4300" u="none" cap="none" strike="noStrike"/>
          </a:p>
        </p:txBody>
      </p:sp>
      <p:sp>
        <p:nvSpPr>
          <p:cNvPr id="83" name="Google Shape;83;p12"/>
          <p:cNvSpPr/>
          <p:nvPr/>
        </p:nvSpPr>
        <p:spPr>
          <a:xfrm>
            <a:off x="864037" y="3233857"/>
            <a:ext cx="3605689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150"/>
              <a:buFont typeface="Comfortaa"/>
              <a:buNone/>
            </a:pPr>
            <a:r>
              <a:rPr b="1" i="0" lang="en-US" sz="21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Manejo de desalineación</a:t>
            </a:r>
            <a:endParaRPr b="0" i="0" sz="2150" u="none" cap="none" strike="noStrike"/>
          </a:p>
        </p:txBody>
      </p:sp>
      <p:sp>
        <p:nvSpPr>
          <p:cNvPr id="84" name="Google Shape;84;p12"/>
          <p:cNvSpPr/>
          <p:nvPr/>
        </p:nvSpPr>
        <p:spPr>
          <a:xfrm>
            <a:off x="864037" y="3823573"/>
            <a:ext cx="6150054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La CPU gestiona accesos desalineados de forma transparente. En caché están permitidos, pero prohibidos en memoria de dispositivos.</a:t>
            </a:r>
            <a:endParaRPr b="0" i="0" sz="1900" u="none" cap="none" strike="noStrike"/>
          </a:p>
        </p:txBody>
      </p:sp>
      <p:sp>
        <p:nvSpPr>
          <p:cNvPr id="85" name="Google Shape;85;p12"/>
          <p:cNvSpPr/>
          <p:nvPr/>
        </p:nvSpPr>
        <p:spPr>
          <a:xfrm>
            <a:off x="7623929" y="3233857"/>
            <a:ext cx="2962989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150"/>
              <a:buFont typeface="Comfortaa"/>
              <a:buNone/>
            </a:pPr>
            <a:r>
              <a:rPr b="1" i="0" lang="en-US" sz="21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Reglas de alineación</a:t>
            </a:r>
            <a:endParaRPr b="0" i="0" sz="2150" u="none" cap="none" strike="noStrike"/>
          </a:p>
        </p:txBody>
      </p:sp>
      <p:sp>
        <p:nvSpPr>
          <p:cNvPr id="86" name="Google Shape;86;p12"/>
          <p:cNvSpPr/>
          <p:nvPr/>
        </p:nvSpPr>
        <p:spPr>
          <a:xfrm>
            <a:off x="7623929" y="3823573"/>
            <a:ext cx="61500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Char char="•"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Local: 4B para hasta 4 bytes, 8B para más.</a:t>
            </a:r>
            <a:endParaRPr b="0" i="0" sz="1900" u="none" cap="none" strike="noStrike"/>
          </a:p>
        </p:txBody>
      </p:sp>
      <p:sp>
        <p:nvSpPr>
          <p:cNvPr id="87" name="Google Shape;87;p12"/>
          <p:cNvSpPr/>
          <p:nvPr/>
        </p:nvSpPr>
        <p:spPr>
          <a:xfrm>
            <a:off x="7623929" y="4304943"/>
            <a:ext cx="61500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Char char="•"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Global/estática: 4B para hasta 7B, 8B para 8-63B, 16B para ≥64B.</a:t>
            </a:r>
            <a:endParaRPr b="0" i="0" sz="1900" u="none" cap="none" strike="noStrike"/>
          </a:p>
        </p:txBody>
      </p:sp>
      <p:sp>
        <p:nvSpPr>
          <p:cNvPr id="88" name="Google Shape;88;p12"/>
          <p:cNvSpPr/>
          <p:nvPr/>
        </p:nvSpPr>
        <p:spPr>
          <a:xfrm>
            <a:off x="864037" y="5508546"/>
            <a:ext cx="129023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La correcta alineación es vital para el acceso a la memoria, especialmente en código que no usa caché. Las reglas varían según el contexto, sea local o global.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6194703" y="653653"/>
            <a:ext cx="7426881" cy="5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500"/>
              <a:buFont typeface="Comfortaa"/>
              <a:buNone/>
            </a:pPr>
            <a:r>
              <a:rPr b="1" i="0" lang="en-US" sz="35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Funcionamiento y casos de uso</a:t>
            </a:r>
            <a:endParaRPr b="0" i="0" sz="3500" u="none" cap="none" strike="noStrike"/>
          </a:p>
        </p:txBody>
      </p:sp>
      <p:pic>
        <p:nvPicPr>
          <p:cNvPr descr="preencoded.png" id="96" name="Google Shape;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703" y="1519357"/>
            <a:ext cx="1011912" cy="121431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7510105" y="1721644"/>
            <a:ext cx="3091101" cy="281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Comfortaa"/>
              <a:buNone/>
            </a:pPr>
            <a:r>
              <a:rPr b="1" i="0" lang="en-US" sz="17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Variables locales/globales</a:t>
            </a:r>
            <a:endParaRPr b="0" i="0" sz="1750" u="none" cap="none" strike="noStrike"/>
          </a:p>
        </p:txBody>
      </p:sp>
      <p:sp>
        <p:nvSpPr>
          <p:cNvPr id="98" name="Google Shape;98;p13"/>
          <p:cNvSpPr/>
          <p:nvPr/>
        </p:nvSpPr>
        <p:spPr>
          <a:xfrm>
            <a:off x="7510105" y="2124075"/>
            <a:ext cx="641199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50"/>
              <a:buFont typeface="Raleway"/>
              <a:buNone/>
            </a:pPr>
            <a:r>
              <a:rPr b="0" i="0" lang="en-US" sz="15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LDR/STR acceden rápidamente a variables.</a:t>
            </a:r>
            <a:endParaRPr b="0" i="0" sz="1550" u="none" cap="none" strike="noStrike"/>
          </a:p>
        </p:txBody>
      </p:sp>
      <p:pic>
        <p:nvPicPr>
          <p:cNvPr descr="preencoded.png" id="99" name="Google Shape;9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4703" y="2733675"/>
            <a:ext cx="1011912" cy="1214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/>
          <p:nvPr/>
        </p:nvSpPr>
        <p:spPr>
          <a:xfrm>
            <a:off x="7510105" y="2935962"/>
            <a:ext cx="2309336" cy="281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Comfortaa"/>
              <a:buNone/>
            </a:pPr>
            <a:r>
              <a:rPr b="1" i="0" lang="en-US" sz="17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Estructuras y pares</a:t>
            </a:r>
            <a:endParaRPr b="0" i="0" sz="1750" u="none" cap="none" strike="noStrike"/>
          </a:p>
        </p:txBody>
      </p:sp>
      <p:sp>
        <p:nvSpPr>
          <p:cNvPr id="101" name="Google Shape;101;p13"/>
          <p:cNvSpPr/>
          <p:nvPr/>
        </p:nvSpPr>
        <p:spPr>
          <a:xfrm>
            <a:off x="7510105" y="3338393"/>
            <a:ext cx="641199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50"/>
              <a:buFont typeface="Raleway"/>
              <a:buNone/>
            </a:pPr>
            <a:r>
              <a:rPr b="0" i="0" lang="en-US" sz="15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LDP/STP optimizan acceso a arreglos.</a:t>
            </a:r>
            <a:endParaRPr b="0" i="0" sz="1550" u="none" cap="none" strike="noStrike"/>
          </a:p>
        </p:txBody>
      </p:sp>
      <p:pic>
        <p:nvPicPr>
          <p:cNvPr descr="preencoded.png" id="102" name="Google Shape;10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4703" y="3947993"/>
            <a:ext cx="1011912" cy="1214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7510105" y="4150281"/>
            <a:ext cx="2248853" cy="281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Comfortaa"/>
              <a:buNone/>
            </a:pPr>
            <a:r>
              <a:rPr b="1" i="0" lang="en-US" sz="17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Sincronización</a:t>
            </a:r>
            <a:endParaRPr b="0" i="0" sz="1750" u="none" cap="none" strike="noStrike"/>
          </a:p>
        </p:txBody>
      </p:sp>
      <p:sp>
        <p:nvSpPr>
          <p:cNvPr id="104" name="Google Shape;104;p13"/>
          <p:cNvSpPr/>
          <p:nvPr/>
        </p:nvSpPr>
        <p:spPr>
          <a:xfrm>
            <a:off x="7510105" y="4552712"/>
            <a:ext cx="641199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50"/>
              <a:buFont typeface="Raleway"/>
              <a:buNone/>
            </a:pPr>
            <a:r>
              <a:rPr b="0" i="0" lang="en-US" sz="15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Instrucciones exclusivas para concurrencia.</a:t>
            </a:r>
            <a:endParaRPr b="0" i="0" sz="1550" u="none" cap="none" strike="noStrike"/>
          </a:p>
        </p:txBody>
      </p:sp>
      <p:pic>
        <p:nvPicPr>
          <p:cNvPr descr="preencoded.png" id="105" name="Google Shape;10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4703" y="5162312"/>
            <a:ext cx="1011912" cy="1214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/>
          <p:nvPr/>
        </p:nvSpPr>
        <p:spPr>
          <a:xfrm>
            <a:off x="7510105" y="5364599"/>
            <a:ext cx="2415183" cy="281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Comfortaa"/>
              <a:buNone/>
            </a:pPr>
            <a:r>
              <a:rPr b="1" i="0" lang="en-US" sz="17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Paso de argumentos</a:t>
            </a:r>
            <a:endParaRPr b="0" i="0" sz="1750" u="none" cap="none" strike="noStrike"/>
          </a:p>
        </p:txBody>
      </p:sp>
      <p:sp>
        <p:nvSpPr>
          <p:cNvPr id="107" name="Google Shape;107;p13"/>
          <p:cNvSpPr/>
          <p:nvPr/>
        </p:nvSpPr>
        <p:spPr>
          <a:xfrm>
            <a:off x="7510105" y="5767030"/>
            <a:ext cx="641199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50"/>
              <a:buFont typeface="Raleway"/>
              <a:buNone/>
            </a:pPr>
            <a:r>
              <a:rPr b="0" i="0" lang="en-US" sz="15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Fundamental en llamadas a funciones.</a:t>
            </a:r>
            <a:endParaRPr b="0" i="0" sz="1550" u="none" cap="none" strike="noStrike"/>
          </a:p>
        </p:txBody>
      </p:sp>
      <p:sp>
        <p:nvSpPr>
          <p:cNvPr id="108" name="Google Shape;108;p13"/>
          <p:cNvSpPr/>
          <p:nvPr/>
        </p:nvSpPr>
        <p:spPr>
          <a:xfrm>
            <a:off x="6194703" y="6604278"/>
            <a:ext cx="7727394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50"/>
              <a:buFont typeface="Raleway"/>
              <a:buNone/>
            </a:pPr>
            <a:r>
              <a:rPr b="0" i="0" lang="en-US" sz="15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Las instrucciones de carga y almacenamiento son versátiles. Permiten un acceso rápido a variables, manejo eficiente de estructuras y sincronización en ambientes concurrentes. También son esenciales para el paso de argumentos en funciones.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4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852249" y="3714155"/>
            <a:ext cx="12498705" cy="676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250"/>
              <a:buFont typeface="Comfortaa"/>
              <a:buNone/>
            </a:pPr>
            <a:r>
              <a:rPr b="1" i="0" lang="en-US" sz="42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Recomendaciones y consideraciones finales</a:t>
            </a:r>
            <a:endParaRPr b="0" i="0" sz="4250" u="none" cap="none" strike="noStrike"/>
          </a:p>
        </p:txBody>
      </p:sp>
      <p:sp>
        <p:nvSpPr>
          <p:cNvPr id="116" name="Google Shape;116;p14"/>
          <p:cNvSpPr/>
          <p:nvPr/>
        </p:nvSpPr>
        <p:spPr>
          <a:xfrm>
            <a:off x="852249" y="4755713"/>
            <a:ext cx="4146352" cy="1750338"/>
          </a:xfrm>
          <a:prstGeom prst="roundRect">
            <a:avLst>
              <a:gd fmla="val 20868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1095732" y="4999196"/>
            <a:ext cx="3337322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100"/>
              <a:buFont typeface="Comfortaa"/>
              <a:buNone/>
            </a:pPr>
            <a:r>
              <a:rPr b="1" i="0" lang="en-US" sz="21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Extensiones opcionales</a:t>
            </a:r>
            <a:endParaRPr b="0" i="0" sz="2100" u="none" cap="none" strike="noStrike"/>
          </a:p>
        </p:txBody>
      </p:sp>
      <p:sp>
        <p:nvSpPr>
          <p:cNvPr id="118" name="Google Shape;118;p14"/>
          <p:cNvSpPr/>
          <p:nvPr/>
        </p:nvSpPr>
        <p:spPr>
          <a:xfrm>
            <a:off x="1095732" y="5483423"/>
            <a:ext cx="3659386" cy="779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Verificar la disponibilidad de NEON o criptografía.</a:t>
            </a:r>
            <a:endParaRPr b="0" i="0" sz="1900" u="none" cap="none" strike="noStrike"/>
          </a:p>
        </p:txBody>
      </p:sp>
      <p:sp>
        <p:nvSpPr>
          <p:cNvPr id="119" name="Google Shape;119;p14"/>
          <p:cNvSpPr/>
          <p:nvPr/>
        </p:nvSpPr>
        <p:spPr>
          <a:xfrm>
            <a:off x="5242084" y="4755713"/>
            <a:ext cx="4146352" cy="1750338"/>
          </a:xfrm>
          <a:prstGeom prst="roundRect">
            <a:avLst>
              <a:gd fmla="val 20868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5485567" y="4999196"/>
            <a:ext cx="2705576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100"/>
              <a:buFont typeface="Comfortaa"/>
              <a:buNone/>
            </a:pPr>
            <a:r>
              <a:rPr b="1" i="0" lang="en-US" sz="21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Alineación estricta</a:t>
            </a:r>
            <a:endParaRPr b="0" i="0" sz="2100" u="none" cap="none" strike="noStrike"/>
          </a:p>
        </p:txBody>
      </p:sp>
      <p:sp>
        <p:nvSpPr>
          <p:cNvPr id="121" name="Google Shape;121;p14"/>
          <p:cNvSpPr/>
          <p:nvPr/>
        </p:nvSpPr>
        <p:spPr>
          <a:xfrm>
            <a:off x="5485567" y="5483423"/>
            <a:ext cx="3659386" cy="779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Crucial para dispositivos y operaciones de I/O.</a:t>
            </a:r>
            <a:endParaRPr b="0" i="0" sz="1900" u="none" cap="none" strike="noStrike"/>
          </a:p>
        </p:txBody>
      </p:sp>
      <p:sp>
        <p:nvSpPr>
          <p:cNvPr id="122" name="Google Shape;122;p14"/>
          <p:cNvSpPr/>
          <p:nvPr/>
        </p:nvSpPr>
        <p:spPr>
          <a:xfrm>
            <a:off x="9631918" y="4755713"/>
            <a:ext cx="4146352" cy="1750338"/>
          </a:xfrm>
          <a:prstGeom prst="roundRect">
            <a:avLst>
              <a:gd fmla="val 20868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9875401" y="4999196"/>
            <a:ext cx="2705576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100"/>
              <a:buFont typeface="Comfortaa"/>
              <a:buNone/>
            </a:pPr>
            <a:r>
              <a:rPr b="1" i="0" lang="en-US" sz="21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Variantes SIMD</a:t>
            </a:r>
            <a:endParaRPr b="0" i="0" sz="2100" u="none" cap="none" strike="noStrike"/>
          </a:p>
        </p:txBody>
      </p:sp>
      <p:sp>
        <p:nvSpPr>
          <p:cNvPr id="124" name="Google Shape;124;p14"/>
          <p:cNvSpPr/>
          <p:nvPr/>
        </p:nvSpPr>
        <p:spPr>
          <a:xfrm>
            <a:off x="9875401" y="5483423"/>
            <a:ext cx="3659386" cy="779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Usar para alto rendimiento en operaciones vectoriales.</a:t>
            </a:r>
            <a:endParaRPr b="0" i="0" sz="1900" u="none" cap="none" strike="noStrike"/>
          </a:p>
        </p:txBody>
      </p:sp>
      <p:sp>
        <p:nvSpPr>
          <p:cNvPr id="125" name="Google Shape;125;p14"/>
          <p:cNvSpPr/>
          <p:nvPr/>
        </p:nvSpPr>
        <p:spPr>
          <a:xfrm>
            <a:off x="852249" y="6779895"/>
            <a:ext cx="12925901" cy="779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Es importante verificar extensiones y aplicar alineación estricta para dispositivos. Utilizar variantes SIMD maximiza el rendimiento. La elección de la instrucción depende del tamaño, alineación y tipo de dato.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